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309" r:id="rId4"/>
    <p:sldId id="259" r:id="rId5"/>
    <p:sldId id="308" r:id="rId6"/>
    <p:sldId id="311" r:id="rId7"/>
    <p:sldId id="272" r:id="rId8"/>
    <p:sldId id="312" r:id="rId9"/>
    <p:sldId id="313" r:id="rId10"/>
    <p:sldId id="319" r:id="rId11"/>
    <p:sldId id="286" r:id="rId12"/>
    <p:sldId id="306" r:id="rId13"/>
    <p:sldId id="273" r:id="rId14"/>
    <p:sldId id="314" r:id="rId15"/>
    <p:sldId id="296" r:id="rId16"/>
    <p:sldId id="274" r:id="rId17"/>
    <p:sldId id="315" r:id="rId18"/>
    <p:sldId id="316" r:id="rId19"/>
    <p:sldId id="317" r:id="rId20"/>
    <p:sldId id="292" r:id="rId21"/>
    <p:sldId id="318" r:id="rId22"/>
    <p:sldId id="320" r:id="rId23"/>
    <p:sldId id="321" r:id="rId24"/>
    <p:sldId id="260" r:id="rId25"/>
    <p:sldId id="269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A31AEA-5954-405A-9D6E-3C7098711281}">
          <p14:sldIdLst>
            <p14:sldId id="256"/>
            <p14:sldId id="268"/>
            <p14:sldId id="309"/>
            <p14:sldId id="259"/>
            <p14:sldId id="308"/>
            <p14:sldId id="311"/>
            <p14:sldId id="272"/>
            <p14:sldId id="312"/>
            <p14:sldId id="313"/>
            <p14:sldId id="319"/>
            <p14:sldId id="286"/>
            <p14:sldId id="306"/>
            <p14:sldId id="273"/>
            <p14:sldId id="314"/>
            <p14:sldId id="296"/>
            <p14:sldId id="274"/>
            <p14:sldId id="315"/>
            <p14:sldId id="316"/>
            <p14:sldId id="317"/>
            <p14:sldId id="292"/>
          </p14:sldIdLst>
        </p14:section>
        <p14:section name="Раздел без заголовка" id="{AC81DBF5-25DF-44F4-809D-BA0952925A07}">
          <p14:sldIdLst>
            <p14:sldId id="318"/>
            <p14:sldId id="320"/>
            <p14:sldId id="321"/>
            <p14:sldId id="26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4;&#1087;&#1088;&#1077;&#1076;&#1077;&#1083;&#1077;&#1085;&#1080;&#1077;%20&#1074;&#1099;&#1087;&#1091;&#1089;&#1082;&#1085;&#1080;&#1082;&#1086;&#1074;\2019-2020\&#1055;&#1086;&#1089;&#1090;&#1091;&#1087;&#1083;&#1077;&#1085;&#1080;&#1077;%2019-20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353824781607376"/>
          <c:y val="0.70460761610291556"/>
          <c:w val="0.26727008293384102"/>
          <c:h val="0.2249479282088695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6414158173458313"/>
          <c:y val="0.69431320496553017"/>
          <c:w val="0.16469186172296646"/>
          <c:h val="0.12562931604090771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0998375180535507"/>
          <c:h val="1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92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i="1" smtClean="0"/>
                      <a:t>(</a:t>
                    </a:r>
                    <a:r>
                      <a:rPr lang="ru-RU" b="0" i="1" smtClean="0"/>
                      <a:t>76%</a:t>
                    </a:r>
                    <a:r>
                      <a:rPr lang="ru-RU" i="1" smtClean="0"/>
                      <a:t>)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b="0" i="1" smtClean="0"/>
                      <a:t>(24%)</a:t>
                    </a:r>
                    <a:endParaRPr lang="en-US" b="0" i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Лист2!$A$1:$A$2</c:f>
              <c:strCache>
                <c:ptCount val="2"/>
                <c:pt idx="0">
                  <c:v>Вуз</c:v>
                </c:pt>
                <c:pt idx="1">
                  <c:v>Колледж</c:v>
                </c:pt>
              </c:strCache>
            </c:strRef>
          </c:cat>
          <c:val>
            <c:numRef>
              <c:f>Лист2!$B$1:$B$2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30296633707366"/>
          <c:y val="0.78814756106911443"/>
          <c:w val="0.23269824764840943"/>
          <c:h val="0.17389538877526911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6759835326938983"/>
          <c:h val="0.9765459561732198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Лист3!$A$1:$A$2</c:f>
              <c:strCache>
                <c:ptCount val="2"/>
                <c:pt idx="0">
                  <c:v>Бюджет</c:v>
                </c:pt>
                <c:pt idx="1">
                  <c:v>Контракт</c:v>
                </c:pt>
              </c:strCache>
            </c:strRef>
          </c:cat>
          <c:val>
            <c:numRef>
              <c:f>Лист3!$B$1:$B$2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72059850102152"/>
          <c:y val="0.66913273484560076"/>
          <c:w val="0.23083430294568855"/>
          <c:h val="0.33086726515439918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800927036879"/>
          <c:y val="0"/>
          <c:w val="0.74458619627359246"/>
          <c:h val="0.93764055426253823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89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i="1" smtClean="0"/>
                      <a:t>(73%)</a:t>
                    </a:r>
                    <a:endParaRPr lang="en-US" i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i="1" smtClean="0"/>
                      <a:t>(27%)</a:t>
                    </a:r>
                    <a:endParaRPr lang="en-US" i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Лист5!$A$1:$A$2</c:f>
              <c:strCache>
                <c:ptCount val="2"/>
                <c:pt idx="0">
                  <c:v>Вузы и колледжи г. Челябинска</c:v>
                </c:pt>
                <c:pt idx="1">
                  <c:v>Вузы России</c:v>
                </c:pt>
              </c:strCache>
            </c:strRef>
          </c:cat>
          <c:val>
            <c:numRef>
              <c:f>Лист5!$B$1:$B$2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45244642234477"/>
          <c:y val="0.7481295673559174"/>
          <c:w val="0.36975541463581862"/>
          <c:h val="0.2518704326440826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920331488487512E-2"/>
          <c:y val="0"/>
          <c:w val="0.79666885256911024"/>
          <c:h val="1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r>
                      <a:rPr lang="ru-RU" i="1" dirty="0" smtClean="0"/>
                      <a:t>(27%)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i="1" smtClean="0"/>
                      <a:t>(10%)</a:t>
                    </a:r>
                    <a:endParaRPr lang="en-US" i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i="1" smtClean="0"/>
                      <a:t>(49%)</a:t>
                    </a:r>
                    <a:endParaRPr lang="en-US" i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Лист4!$A$1:$A$3</c:f>
              <c:strCache>
                <c:ptCount val="3"/>
                <c:pt idx="0">
                  <c:v>ЮУрГУ</c:v>
                </c:pt>
                <c:pt idx="1">
                  <c:v>ЧелГУ</c:v>
                </c:pt>
                <c:pt idx="2">
                  <c:v>Другие вузы</c:v>
                </c:pt>
              </c:strCache>
            </c:strRef>
          </c:cat>
          <c:val>
            <c:numRef>
              <c:f>Лист4!$B$1:$B$3</c:f>
              <c:numCache>
                <c:formatCode>0%</c:formatCode>
                <c:ptCount val="3"/>
                <c:pt idx="0">
                  <c:v>0.42</c:v>
                </c:pt>
                <c:pt idx="1">
                  <c:v>0.17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349524319316894"/>
          <c:y val="0.70237109804700881"/>
          <c:w val="0.26501000429076771"/>
          <c:h val="0.29465066329530309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0003082990778807"/>
          <c:y val="0.73582778083136968"/>
          <c:w val="0.13471253194089547"/>
          <c:h val="0.15956067015945596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83079282058003E-2"/>
          <c:y val="8.626944609676053E-2"/>
          <c:w val="0.7180362830902598"/>
          <c:h val="0.827461107806478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830261284099751"/>
          <c:y val="0.74300734691504078"/>
          <c:w val="0.26804855643044617"/>
          <c:h val="0.25699256342957133"/>
        </c:manualLayout>
      </c:layout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7120218965569474"/>
          <c:y val="0.40832615820464391"/>
          <c:w val="0.11917766712789486"/>
          <c:h val="0.1972715750881481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39135148493151E-2"/>
          <c:y val="0"/>
          <c:w val="0.79894621383331943"/>
          <c:h val="0.9917149728461544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 sz="2400" b="1" i="0" baseline="0"/>
                    </a:pPr>
                    <a:r>
                      <a:rPr lang="en-US" dirty="0"/>
                      <a:t>96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pPr>
                      <a:defRPr sz="2400" b="1" i="0" baseline="0"/>
                    </a:pPr>
                    <a:endParaRPr lang="en-US" i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30941021256582"/>
                  <c:y val="8.6857179267663012E-4"/>
                </c:manualLayout>
              </c:layout>
              <c:tx>
                <c:rich>
                  <a:bodyPr/>
                  <a:lstStyle/>
                  <a:p>
                    <a:pPr>
                      <a:defRPr sz="2400" b="1" i="0" baseline="0"/>
                    </a:pPr>
                    <a:r>
                      <a:rPr lang="en-US" dirty="0"/>
                      <a:t>4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pPr>
                      <a:defRPr sz="2400" b="1" i="0" baseline="0"/>
                    </a:pPr>
                    <a:endParaRPr lang="en-US" i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Вуз/колледж</c:v>
                </c:pt>
                <c:pt idx="1">
                  <c:v>Работают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75519158027322"/>
          <c:y val="0.66412943496474253"/>
          <c:w val="0.29532169861331992"/>
          <c:h val="0.33587056503525753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353824781607376"/>
          <c:y val="0.70460761610291556"/>
          <c:w val="0.26727008293384102"/>
          <c:h val="0.2249479282088695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0003082990778807"/>
          <c:y val="0.73582778083136968"/>
          <c:w val="0.13471253194089547"/>
          <c:h val="0.15956067015945596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83079282058003E-2"/>
          <c:y val="8.626944609676053E-2"/>
          <c:w val="0.7180362830902598"/>
          <c:h val="0.827461107806478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830261284099751"/>
          <c:y val="0.74300734691504078"/>
          <c:w val="0.26804855643044617"/>
          <c:h val="0.25699256342957133"/>
        </c:manualLayout>
      </c:layout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7120218965569474"/>
          <c:y val="0.40832615820464391"/>
          <c:w val="0.11917766712789486"/>
          <c:h val="0.1972715750881481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659E-2F05-4A55-BDB7-CA022E1BF0B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72F6-476F-49F8-934E-F16011FB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72F6-476F-49F8-934E-F16011FB99E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8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72F6-476F-49F8-934E-F16011FB99E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8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72F6-476F-49F8-934E-F16011FB99E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8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72F6-476F-49F8-934E-F16011FB99E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8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7520" y="6356350"/>
            <a:ext cx="2133600" cy="365125"/>
          </a:xfrm>
        </p:spPr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8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7776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624" y="274638"/>
            <a:ext cx="55877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0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1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6296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0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44" y="273050"/>
            <a:ext cx="288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75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944" y="1435100"/>
            <a:ext cx="28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1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FC73-72D6-431C-8D49-1C01CF58DA1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589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15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3FF6-15DB-41D9-BC06-A3444FB7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6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3567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выпускников 2020-2021 года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Определение выпускников\2020-2021\Выпускники хорош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80" cy="5278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5016" cy="57332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Информационно-математический  - 94%(19 чел.)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летательными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аппаратами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фицер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факультет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физики,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системы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технические средства автоматизации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логистика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автоматизированных систем          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информатика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вычислительная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графический дизайн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4" y="1196752"/>
            <a:ext cx="9145016" cy="56612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Информационно-математический  - 94%(18+1 чел.)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математика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компьютерные науки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инфокоммуникационные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системы связи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фундаментальная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информационные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компьютерная безопасность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декоративно-прикладное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дизайн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прикладная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информатика   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еталлургия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информатика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вычислительная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(страховое дело)</a:t>
            </a:r>
          </a:p>
          <a:p>
            <a:pPr marL="0" lvl="0" indent="0">
              <a:buNone/>
            </a:pPr>
            <a:endParaRPr lang="ru-RU" sz="24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145016" cy="53285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направление (18+1 чел.)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факультет журналистики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организация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досуговой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системы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летательными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аппаратами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менеджмент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технология 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обработки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уголовное право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учитель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гостиничное дело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химический факультет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международные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экономика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биологический факультет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лечебное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7" y="1124744"/>
            <a:ext cx="8182958" cy="5472608"/>
          </a:xfrm>
        </p:spPr>
      </p:pic>
      <p:sp>
        <p:nvSpPr>
          <p:cNvPr id="7" name="5-конечная звезда 6"/>
          <p:cNvSpPr/>
          <p:nvPr/>
        </p:nvSpPr>
        <p:spPr>
          <a:xfrm>
            <a:off x="3014042" y="4182385"/>
            <a:ext cx="407778" cy="39874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низ стрелка 11"/>
          <p:cNvSpPr/>
          <p:nvPr/>
        </p:nvSpPr>
        <p:spPr>
          <a:xfrm rot="3319549" flipH="1">
            <a:off x="2309650" y="4274260"/>
            <a:ext cx="619999" cy="602026"/>
          </a:xfrm>
          <a:prstGeom prst="curvedUpArrow">
            <a:avLst>
              <a:gd name="adj1" fmla="val 19747"/>
              <a:gd name="adj2" fmla="val 604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4324010">
            <a:off x="2341363" y="2958573"/>
            <a:ext cx="1740746" cy="631787"/>
          </a:xfrm>
          <a:prstGeom prst="curvedUpArrow">
            <a:avLst>
              <a:gd name="adj1" fmla="val 17499"/>
              <a:gd name="adj2" fmla="val 604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30630" y="2537646"/>
            <a:ext cx="273590" cy="2595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71800" y="4077072"/>
            <a:ext cx="258255" cy="223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08872" y="3429000"/>
            <a:ext cx="258255" cy="223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низ стрелка 23"/>
          <p:cNvSpPr/>
          <p:nvPr/>
        </p:nvSpPr>
        <p:spPr>
          <a:xfrm rot="13658885">
            <a:off x="2540524" y="3436409"/>
            <a:ext cx="1138040" cy="471975"/>
          </a:xfrm>
          <a:prstGeom prst="curvedUpArrow">
            <a:avLst>
              <a:gd name="adj1" fmla="val 19747"/>
              <a:gd name="adj2" fmla="val 604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Определение выпускников\2020-2021\Ракетная акаде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282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Определение выпускников\2020-2021\Кожич Максим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b="34775"/>
          <a:stretch/>
        </p:blipFill>
        <p:spPr bwMode="auto">
          <a:xfrm>
            <a:off x="5749636" y="4193"/>
            <a:ext cx="3363563" cy="33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26965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- Петербург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1132"/>
                </a:solidFill>
                <a:latin typeface="Times New Roman"/>
                <a:ea typeface="Calibri"/>
              </a:rPr>
              <a:t>ФГБВОУ ВО «Военно-космическая академия имени А.Ф. Можайского</a:t>
            </a:r>
            <a:r>
              <a:rPr lang="ru-RU" sz="2800" b="1" dirty="0" smtClean="0">
                <a:solidFill>
                  <a:srgbClr val="001132"/>
                </a:solidFill>
                <a:latin typeface="Times New Roman"/>
                <a:ea typeface="Calibri"/>
              </a:rPr>
              <a:t>»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специальных информационных технологий,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50100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Кожич Максим</a:t>
            </a:r>
          </a:p>
        </p:txBody>
      </p:sp>
    </p:spTree>
    <p:extLst>
      <p:ext uri="{BB962C8B-B14F-4D97-AF65-F5344CB8AC3E}">
        <p14:creationId xmlns:p14="http://schemas.microsoft.com/office/powerpoint/2010/main" val="1139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Определение выпускников\2020-2021\СПб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93" y="3595715"/>
            <a:ext cx="4944046" cy="32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777686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08720"/>
            <a:ext cx="53640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- Петербург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– Петербургский государственный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отношения, экономика (с углубленным изучением экономики Китая и китайского языка), к</a:t>
            </a:r>
            <a:r>
              <a:rPr lang="ru-RU" sz="3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F:\Определение выпускников\2020-2021\Чжао 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15369" r="58513"/>
          <a:stretch/>
        </p:blipFill>
        <p:spPr bwMode="auto">
          <a:xfrm rot="21153803">
            <a:off x="110720" y="172951"/>
            <a:ext cx="2627784" cy="68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9917735">
            <a:off x="2727165" y="928336"/>
            <a:ext cx="1703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Чжао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endParaRPr lang="ru-RU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Определение выпускников\2020-2021\м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5531234" cy="27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07434"/>
            <a:ext cx="622818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Государственный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факультет,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</a:t>
            </a:r>
          </a:p>
        </p:txBody>
      </p:sp>
      <p:sp>
        <p:nvSpPr>
          <p:cNvPr id="5" name="AutoShape 2" descr="https://apf.mail.ru/cgi-bin/readmsg/sQC7ggkU9kI.jpg?id=15670191281004633966%3B0%3B10&amp;x-email=melen-irin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F:\Определение выпускников\2020-2021\Влад Мотовил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8598" r="31928"/>
          <a:stretch/>
        </p:blipFill>
        <p:spPr bwMode="auto">
          <a:xfrm>
            <a:off x="6732240" y="188640"/>
            <a:ext cx="2161309" cy="51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5373216"/>
            <a:ext cx="737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Мотовилов Владислав</a:t>
            </a:r>
          </a:p>
        </p:txBody>
      </p:sp>
    </p:spTree>
    <p:extLst>
      <p:ext uri="{BB962C8B-B14F-4D97-AF65-F5344CB8AC3E}">
        <p14:creationId xmlns:p14="http://schemas.microsoft.com/office/powerpoint/2010/main" val="3412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Определение выпускников\2020-2021\ма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590465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501008"/>
            <a:ext cx="4572000" cy="2952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институт»,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Авиастроение,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</p:txBody>
      </p:sp>
      <p:sp>
        <p:nvSpPr>
          <p:cNvPr id="5" name="AutoShape 2" descr="https://apf.mail.ru/cgi-bin/readmsg/sQC7ggkU9kI.jpg?id=15670191281004633966%3B0%3B10&amp;x-email=melen-irin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58" y="134076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Сабуров Павел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F:\Определение выпускников\2020-2021\Сабуров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t="39457" r="93552" b="43134"/>
          <a:stretch/>
        </p:blipFill>
        <p:spPr bwMode="auto">
          <a:xfrm>
            <a:off x="-180528" y="2189268"/>
            <a:ext cx="2808312" cy="4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Определение выпускников\2020-2021\МТУС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6934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30057"/>
            <a:ext cx="777686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901" y="764704"/>
            <a:ext cx="45720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технический университет связи и информатики»,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Инфокоммуникационные технологии и системы связи,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73325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Данила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:\Определение выпускников\2020-2021\захар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15636" r="7272" b="16111"/>
          <a:stretch/>
        </p:blipFill>
        <p:spPr bwMode="auto">
          <a:xfrm>
            <a:off x="5292080" y="1412776"/>
            <a:ext cx="3413867" cy="397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Определение выпускников\2020-2021\Шакирова по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29392" r="41414" b="26418"/>
          <a:stretch/>
        </p:blipFill>
        <p:spPr bwMode="auto">
          <a:xfrm>
            <a:off x="0" y="1916832"/>
            <a:ext cx="3443027" cy="493608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260648" y="-11329"/>
            <a:ext cx="777686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35896" y="3501008"/>
            <a:ext cx="4990193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«Башкирский государственный университет»,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факультет,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 и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биотехнология, 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2645" y="126876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Альфина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F:\Определение выпускников\2020-2021\БашГУ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59" y="1052736"/>
            <a:ext cx="4220141" cy="28083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7686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учебном году 55 выпускников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Определение выпускников\2020-2021\Обща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34882" r="4561" b="16691"/>
          <a:stretch/>
        </p:blipFill>
        <p:spPr bwMode="auto">
          <a:xfrm>
            <a:off x="21878" y="548680"/>
            <a:ext cx="91221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Определение выпускников\2020-2021\Машут рукам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-1349" r="-3341" b="39222"/>
          <a:stretch/>
        </p:blipFill>
        <p:spPr bwMode="auto">
          <a:xfrm>
            <a:off x="1691680" y="3933056"/>
            <a:ext cx="6841505" cy="28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поступления выпускников в вузы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667956"/>
              </p:ext>
            </p:extLst>
          </p:nvPr>
        </p:nvGraphicFramePr>
        <p:xfrm>
          <a:off x="12722" y="1124744"/>
          <a:ext cx="8663733" cy="57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7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3285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вузов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248913"/>
              </p:ext>
            </p:extLst>
          </p:nvPr>
        </p:nvGraphicFramePr>
        <p:xfrm>
          <a:off x="1043608" y="1268760"/>
          <a:ext cx="81003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7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3285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вузов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7686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вузы: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ЮУрГАУ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МИДИС (Международный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дизайна и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ЧВВАКУШ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ЮУрГГПУ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технологический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государственный институт искусств им.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Чайковского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туризма и сервиса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ЮУГМУ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6264696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учительницы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Определение выпускников\2020-2021\Решетова Ан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3" t="35179" r="4969" b="11686"/>
          <a:stretch/>
        </p:blipFill>
        <p:spPr bwMode="auto">
          <a:xfrm>
            <a:off x="539552" y="908720"/>
            <a:ext cx="2808312" cy="56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пределение выпускников\2020-2021\Будущие учительницы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10555" r="23650"/>
          <a:stretch/>
        </p:blipFill>
        <p:spPr bwMode="auto">
          <a:xfrm>
            <a:off x="3995936" y="1124744"/>
            <a:ext cx="4896544" cy="54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626469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2021!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Определение выпускников\2020-2021\Выпускники хороша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764704"/>
            <a:ext cx="914351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4" descr="школ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476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 rot="-244536">
            <a:off x="460375" y="4857750"/>
            <a:ext cx="763905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24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Определение выпускников\2020-2021\Кузнецова Е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5555" r="13408" b="38012"/>
          <a:stretch/>
        </p:blipFill>
        <p:spPr bwMode="auto">
          <a:xfrm rot="20798581">
            <a:off x="117027" y="794210"/>
            <a:ext cx="2924788" cy="342733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Определение выпускников\2020-2021\Вылегжанина ЕС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140" r="12080" b="40678"/>
          <a:stretch/>
        </p:blipFill>
        <p:spPr bwMode="auto">
          <a:xfrm rot="687563">
            <a:off x="5795244" y="470619"/>
            <a:ext cx="3188118" cy="348331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:\Определение выпускников\2020-2021\С Е.Н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0887"/>
          <a:stretch/>
        </p:blipFill>
        <p:spPr bwMode="auto">
          <a:xfrm>
            <a:off x="2452254" y="3823855"/>
            <a:ext cx="5022713" cy="30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98072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 Кузнецова Е.Н.</a:t>
            </a:r>
          </a:p>
          <a:p>
            <a:endParaRPr lang="ru-RU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Вылегжанина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выпускников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05131"/>
              </p:ext>
            </p:extLst>
          </p:nvPr>
        </p:nvGraphicFramePr>
        <p:xfrm>
          <a:off x="1187450" y="1600200"/>
          <a:ext cx="77771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324824"/>
              </p:ext>
            </p:extLst>
          </p:nvPr>
        </p:nvGraphicFramePr>
        <p:xfrm>
          <a:off x="1475656" y="1124744"/>
          <a:ext cx="72008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2697"/>
              </p:ext>
            </p:extLst>
          </p:nvPr>
        </p:nvGraphicFramePr>
        <p:xfrm>
          <a:off x="1223120" y="908720"/>
          <a:ext cx="7920880" cy="550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04450"/>
              </p:ext>
            </p:extLst>
          </p:nvPr>
        </p:nvGraphicFramePr>
        <p:xfrm>
          <a:off x="611560" y="836712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552666"/>
              </p:ext>
            </p:extLst>
          </p:nvPr>
        </p:nvGraphicFramePr>
        <p:xfrm>
          <a:off x="1115616" y="1412776"/>
          <a:ext cx="80283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78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02841"/>
              </p:ext>
            </p:extLst>
          </p:nvPr>
        </p:nvGraphicFramePr>
        <p:xfrm>
          <a:off x="1187450" y="1600200"/>
          <a:ext cx="77771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879846"/>
              </p:ext>
            </p:extLst>
          </p:nvPr>
        </p:nvGraphicFramePr>
        <p:xfrm>
          <a:off x="1475656" y="1124744"/>
          <a:ext cx="72008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55253"/>
              </p:ext>
            </p:extLst>
          </p:nvPr>
        </p:nvGraphicFramePr>
        <p:xfrm>
          <a:off x="1223120" y="908720"/>
          <a:ext cx="7920880" cy="550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62995"/>
              </p:ext>
            </p:extLst>
          </p:nvPr>
        </p:nvGraphicFramePr>
        <p:xfrm>
          <a:off x="611560" y="836712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4071"/>
              </p:ext>
            </p:extLst>
          </p:nvPr>
        </p:nvGraphicFramePr>
        <p:xfrm>
          <a:off x="1115616" y="332656"/>
          <a:ext cx="8208912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587137"/>
              </p:ext>
            </p:extLst>
          </p:nvPr>
        </p:nvGraphicFramePr>
        <p:xfrm>
          <a:off x="1763688" y="1052736"/>
          <a:ext cx="7200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236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476672"/>
            <a:ext cx="777686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82%)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 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62% (53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общ. – 74% (71%)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333179"/>
              </p:ext>
            </p:extLst>
          </p:nvPr>
        </p:nvGraphicFramePr>
        <p:xfrm>
          <a:off x="1187624" y="2060848"/>
          <a:ext cx="77771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0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903649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Физико-математический – 100%</a:t>
            </a:r>
          </a:p>
          <a:p>
            <a:pPr marL="0" indent="0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Информационно-технологический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82%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Информационно-математический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145016" cy="532859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Физико-математический – 100% (6 чел.)</a:t>
            </a:r>
          </a:p>
          <a:p>
            <a:pPr marL="0" lvl="0" indent="0">
              <a:buNone/>
            </a:pP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информационных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технологий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физический факультет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авиастроение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наземные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транспортно-технологические средства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лицейского профиля выбранному направлению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145016" cy="55446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Информационно–технологический – 82% (11 чел.)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изнес-информатика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риборостроение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гроинженерия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декоративно-прикладное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дизайн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                              -           - информационные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землеустройство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кадастры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системы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летательными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аппаратами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(перевод 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зарубежное 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регионоведение)</a:t>
            </a:r>
            <a:endParaRPr lang="ru-RU" sz="2400" b="1" dirty="0" smtClean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1c733bf5c8e58a8c9332e283e8b124d14081"/>
</p:tagLst>
</file>

<file path=ppt/theme/theme1.xml><?xml version="1.0" encoding="utf-8"?>
<a:theme xmlns:a="http://schemas.openxmlformats.org/drawingml/2006/main" name="Темный зеленый чай 13021000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Темный зеленый чай 1302100031</Template>
  <TotalTime>4419</TotalTime>
  <Words>609</Words>
  <Application>Microsoft Office PowerPoint</Application>
  <PresentationFormat>Экран (4:3)</PresentationFormat>
  <Paragraphs>145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Impact</vt:lpstr>
      <vt:lpstr>Times New Roman</vt:lpstr>
      <vt:lpstr>Темный зеленый чай 1302100031</vt:lpstr>
      <vt:lpstr>Определение выпускников 2020-2021 года</vt:lpstr>
      <vt:lpstr>В 2020-2021 учебном году 55 выпускников</vt:lpstr>
      <vt:lpstr>Классные руководители </vt:lpstr>
      <vt:lpstr>Определение выпускников </vt:lpstr>
      <vt:lpstr>Поступление в вузы </vt:lpstr>
      <vt:lpstr>Поступление на бюджет   11/1 –  88% (82%) 11/2 – 62% (53%) 11 общ. – 74% (71%) </vt:lpstr>
      <vt:lpstr>Соответствие лицейского профиля выбранному направлению  </vt:lpstr>
      <vt:lpstr>Соответствие лицейского профиля выбранному направлению  </vt:lpstr>
      <vt:lpstr>Соответствие лицейского профиля выбранному направлению  </vt:lpstr>
      <vt:lpstr>Соответствие лицейского профиля выбранному направлению  </vt:lpstr>
      <vt:lpstr>Соответствие лицейского профиля выбранному направлению  </vt:lpstr>
      <vt:lpstr>Соответствие лицейского профиля выбранному направлению  </vt:lpstr>
      <vt:lpstr>География поступления выпускников в вузы </vt:lpstr>
      <vt:lpstr>География поступления выпускников в вузы</vt:lpstr>
      <vt:lpstr>География поступления   выпускников в вузы</vt:lpstr>
      <vt:lpstr>География поступления выпускников в вузы</vt:lpstr>
      <vt:lpstr>География поступления выпускников в вузы</vt:lpstr>
      <vt:lpstr>География поступления выпускников в вузы</vt:lpstr>
      <vt:lpstr>География поступления выпускников в вузы</vt:lpstr>
      <vt:lpstr>География поступления выпускников в вузы</vt:lpstr>
      <vt:lpstr>Выбор вузов</vt:lpstr>
      <vt:lpstr>Выбор вузов</vt:lpstr>
      <vt:lpstr>Будущие учительницы</vt:lpstr>
      <vt:lpstr>Выпускники 2021!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выпускников 2013-2014года</dc:title>
  <dc:creator>mel</dc:creator>
  <cp:lastModifiedBy>Учетная запись Майкрософт</cp:lastModifiedBy>
  <cp:revision>214</cp:revision>
  <dcterms:created xsi:type="dcterms:W3CDTF">2014-08-28T20:26:22Z</dcterms:created>
  <dcterms:modified xsi:type="dcterms:W3CDTF">2022-05-06T05:30:57Z</dcterms:modified>
</cp:coreProperties>
</file>